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8" r:id="rId3"/>
    <p:sldId id="266" r:id="rId4"/>
    <p:sldId id="271" r:id="rId5"/>
    <p:sldId id="273" r:id="rId6"/>
    <p:sldId id="295" r:id="rId7"/>
    <p:sldId id="275" r:id="rId8"/>
    <p:sldId id="296" r:id="rId9"/>
    <p:sldId id="277" r:id="rId10"/>
    <p:sldId id="280" r:id="rId11"/>
    <p:sldId id="309" r:id="rId12"/>
    <p:sldId id="311" r:id="rId13"/>
    <p:sldId id="305" r:id="rId14"/>
    <p:sldId id="281" r:id="rId15"/>
    <p:sldId id="282" r:id="rId16"/>
    <p:sldId id="293" r:id="rId17"/>
    <p:sldId id="304" r:id="rId18"/>
    <p:sldId id="297" r:id="rId19"/>
    <p:sldId id="285" r:id="rId20"/>
    <p:sldId id="286" r:id="rId21"/>
    <p:sldId id="307" r:id="rId22"/>
    <p:sldId id="310" r:id="rId23"/>
    <p:sldId id="287" r:id="rId24"/>
    <p:sldId id="294" r:id="rId25"/>
    <p:sldId id="299" r:id="rId26"/>
    <p:sldId id="300" r:id="rId27"/>
    <p:sldId id="288" r:id="rId28"/>
    <p:sldId id="290" r:id="rId29"/>
    <p:sldId id="291" r:id="rId30"/>
    <p:sldId id="292" r:id="rId31"/>
    <p:sldId id="278" r:id="rId32"/>
    <p:sldId id="30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6282" autoAdjust="0"/>
  </p:normalViewPr>
  <p:slideViewPr>
    <p:cSldViewPr>
      <p:cViewPr varScale="1">
        <p:scale>
          <a:sx n="76" d="100"/>
          <a:sy n="76" d="100"/>
        </p:scale>
        <p:origin x="-149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BE9F9A-BB6F-4552-8EDE-6228862293BD}" type="doc">
      <dgm:prSet loTypeId="urn:microsoft.com/office/officeart/2005/8/layout/vList4#1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ABA78B-2D02-431A-84CE-B3447DEB1B6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indent="0" algn="ctr" defTabSz="914400" rtl="0" eaLnBrk="1" latinLnBrk="0" hangingPunct="1">
            <a:spcBef>
              <a:spcPct val="0"/>
            </a:spcBef>
            <a:buClr>
              <a:schemeClr val="accent6">
                <a:lumMod val="75000"/>
              </a:schemeClr>
            </a:buClr>
            <a:buSzPct val="128000"/>
            <a:buFont typeface="Georgia" pitchFamily="18" charset="0"/>
            <a:buNone/>
          </a:pPr>
          <a:r>
            <a:rPr lang="ru-RU" sz="3200" b="1" i="1" kern="1200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rPr>
            <a:t>зарегистрировано браков – 29</a:t>
          </a:r>
          <a:endParaRPr lang="ru-RU" sz="3200" b="1" i="1" kern="1200" dirty="0">
            <a:solidFill>
              <a:srgbClr val="002060"/>
            </a:solidFill>
            <a:effectLst>
              <a:reflection blurRad="6350" stA="55000" endA="300" endPos="45500" dir="5400000" sy="-100000" algn="bl" rotWithShape="0"/>
            </a:effectLst>
            <a:latin typeface="+mj-lt"/>
            <a:ea typeface="+mj-ea"/>
            <a:cs typeface="+mj-cs"/>
          </a:endParaRPr>
        </a:p>
      </dgm:t>
    </dgm:pt>
    <dgm:pt modelId="{9DD97DBB-F07A-4A34-8956-946F819F8C10}" type="parTrans" cxnId="{2D34EE8F-BDF3-41D9-93A4-DFF8A82C1E07}">
      <dgm:prSet/>
      <dgm:spPr/>
      <dgm:t>
        <a:bodyPr/>
        <a:lstStyle/>
        <a:p>
          <a:endParaRPr lang="ru-RU" sz="1700">
            <a:latin typeface="Arial" pitchFamily="34" charset="0"/>
            <a:cs typeface="Arial" pitchFamily="34" charset="0"/>
          </a:endParaRPr>
        </a:p>
      </dgm:t>
    </dgm:pt>
    <dgm:pt modelId="{028F0DC3-424D-413E-A2AD-D4A56081D795}" type="sibTrans" cxnId="{2D34EE8F-BDF3-41D9-93A4-DFF8A82C1E07}">
      <dgm:prSet/>
      <dgm:spPr/>
      <dgm:t>
        <a:bodyPr/>
        <a:lstStyle/>
        <a:p>
          <a:endParaRPr lang="ru-RU" sz="1700">
            <a:latin typeface="Arial" pitchFamily="34" charset="0"/>
            <a:cs typeface="Arial" pitchFamily="34" charset="0"/>
          </a:endParaRPr>
        </a:p>
      </dgm:t>
    </dgm:pt>
    <dgm:pt modelId="{C9C09250-CF4E-43C6-A906-1AFAC40FFA2C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indent="0" algn="ctr" defTabSz="914400" rtl="0" eaLnBrk="1" latinLnBrk="0" hangingPunct="1">
            <a:spcBef>
              <a:spcPct val="0"/>
            </a:spcBef>
            <a:buClr>
              <a:schemeClr val="accent6">
                <a:lumMod val="75000"/>
              </a:schemeClr>
            </a:buClr>
            <a:buSzPct val="128000"/>
            <a:buFont typeface="Georgia" pitchFamily="18" charset="0"/>
            <a:buNone/>
          </a:pPr>
          <a:r>
            <a:rPr lang="ru-RU" sz="3200" b="1" i="1" kern="1200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rPr>
            <a:t>прибыло -  164 человека</a:t>
          </a:r>
          <a:endParaRPr lang="ru-RU" sz="3200" b="1" i="1" kern="1200" dirty="0">
            <a:solidFill>
              <a:srgbClr val="002060"/>
            </a:solidFill>
            <a:effectLst>
              <a:reflection blurRad="6350" stA="55000" endA="300" endPos="45500" dir="5400000" sy="-100000" algn="bl" rotWithShape="0"/>
            </a:effectLst>
            <a:latin typeface="+mj-lt"/>
            <a:ea typeface="+mj-ea"/>
            <a:cs typeface="+mj-cs"/>
          </a:endParaRPr>
        </a:p>
      </dgm:t>
    </dgm:pt>
    <dgm:pt modelId="{B56FF00E-A0DD-4F33-9682-2FB1E9345E27}" type="parTrans" cxnId="{024AF5EF-4EA4-4ADB-8F3E-30A6FEA8E548}">
      <dgm:prSet/>
      <dgm:spPr/>
      <dgm:t>
        <a:bodyPr/>
        <a:lstStyle/>
        <a:p>
          <a:endParaRPr lang="ru-RU" sz="1700">
            <a:latin typeface="Arial" pitchFamily="34" charset="0"/>
            <a:cs typeface="Arial" pitchFamily="34" charset="0"/>
          </a:endParaRPr>
        </a:p>
      </dgm:t>
    </dgm:pt>
    <dgm:pt modelId="{0BCE6F3F-88D5-42F0-98F2-656EFB311FBB}" type="sibTrans" cxnId="{024AF5EF-4EA4-4ADB-8F3E-30A6FEA8E548}">
      <dgm:prSet/>
      <dgm:spPr/>
      <dgm:t>
        <a:bodyPr/>
        <a:lstStyle/>
        <a:p>
          <a:endParaRPr lang="ru-RU" sz="1700">
            <a:latin typeface="Arial" pitchFamily="34" charset="0"/>
            <a:cs typeface="Arial" pitchFamily="34" charset="0"/>
          </a:endParaRPr>
        </a:p>
      </dgm:t>
    </dgm:pt>
    <dgm:pt modelId="{EFC9D111-E9C6-4B8A-91C1-F25A47A52BD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indent="0" algn="ctr" defTabSz="914400" rtl="0" eaLnBrk="1" latinLnBrk="0" hangingPunct="1">
            <a:spcBef>
              <a:spcPct val="0"/>
            </a:spcBef>
            <a:buClr>
              <a:schemeClr val="accent6">
                <a:lumMod val="75000"/>
              </a:schemeClr>
            </a:buClr>
            <a:buSzPct val="128000"/>
            <a:buFont typeface="Georgia" pitchFamily="18" charset="0"/>
            <a:buNone/>
          </a:pPr>
          <a:r>
            <a:rPr lang="ru-RU" sz="3200" b="1" i="1" kern="1200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rPr>
            <a:t>родилось  - 39 человек</a:t>
          </a:r>
        </a:p>
      </dgm:t>
    </dgm:pt>
    <dgm:pt modelId="{63B20EAF-E25D-4A09-9461-2F9699609782}" type="parTrans" cxnId="{E3C2C640-E2CF-47FC-9DAB-345EE94EE90B}">
      <dgm:prSet/>
      <dgm:spPr/>
      <dgm:t>
        <a:bodyPr/>
        <a:lstStyle/>
        <a:p>
          <a:endParaRPr lang="ru-RU"/>
        </a:p>
      </dgm:t>
    </dgm:pt>
    <dgm:pt modelId="{9C29930F-74F9-4ED8-A97A-00A8A9ECCF8F}" type="sibTrans" cxnId="{E3C2C640-E2CF-47FC-9DAB-345EE94EE90B}">
      <dgm:prSet/>
      <dgm:spPr/>
      <dgm:t>
        <a:bodyPr/>
        <a:lstStyle/>
        <a:p>
          <a:endParaRPr lang="ru-RU"/>
        </a:p>
      </dgm:t>
    </dgm:pt>
    <dgm:pt modelId="{9D89DFDD-BE8F-4621-A8FC-9C930B99E7C4}" type="pres">
      <dgm:prSet presAssocID="{F4BE9F9A-BB6F-4552-8EDE-6228862293B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0BB3C6-5844-4582-919C-301D5C189A06}" type="pres">
      <dgm:prSet presAssocID="{EFC9D111-E9C6-4B8A-91C1-F25A47A52BD5}" presName="comp" presStyleCnt="0"/>
      <dgm:spPr/>
      <dgm:t>
        <a:bodyPr/>
        <a:lstStyle/>
        <a:p>
          <a:endParaRPr lang="ru-RU"/>
        </a:p>
      </dgm:t>
    </dgm:pt>
    <dgm:pt modelId="{C6F4AE89-4A1E-4AE0-8F3F-ED4A72BB3858}" type="pres">
      <dgm:prSet presAssocID="{EFC9D111-E9C6-4B8A-91C1-F25A47A52BD5}" presName="box" presStyleLbl="node1" presStyleIdx="0" presStyleCnt="3" custLinFactNeighborX="-1708" custLinFactNeighborY="-4623"/>
      <dgm:spPr/>
      <dgm:t>
        <a:bodyPr/>
        <a:lstStyle/>
        <a:p>
          <a:endParaRPr lang="ru-RU"/>
        </a:p>
      </dgm:t>
    </dgm:pt>
    <dgm:pt modelId="{AE29E8FF-D71D-430C-B443-1D1980D71B19}" type="pres">
      <dgm:prSet presAssocID="{EFC9D111-E9C6-4B8A-91C1-F25A47A52BD5}" presName="img" presStyleLbl="fgImgPlace1" presStyleIdx="0" presStyleCnt="3" custScaleX="101392" custScaleY="10615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54010F1-2AAE-4A4E-88E2-30C3927C6C68}" type="pres">
      <dgm:prSet presAssocID="{EFC9D111-E9C6-4B8A-91C1-F25A47A52BD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2C154-B9D9-46EE-9184-E4BF692CFFA3}" type="pres">
      <dgm:prSet presAssocID="{9C29930F-74F9-4ED8-A97A-00A8A9ECCF8F}" presName="spacer" presStyleCnt="0"/>
      <dgm:spPr/>
      <dgm:t>
        <a:bodyPr/>
        <a:lstStyle/>
        <a:p>
          <a:endParaRPr lang="ru-RU"/>
        </a:p>
      </dgm:t>
    </dgm:pt>
    <dgm:pt modelId="{6E7FCE84-4079-443C-AB84-94E978F686F3}" type="pres">
      <dgm:prSet presAssocID="{37ABA78B-2D02-431A-84CE-B3447DEB1B65}" presName="comp" presStyleCnt="0"/>
      <dgm:spPr/>
      <dgm:t>
        <a:bodyPr/>
        <a:lstStyle/>
        <a:p>
          <a:endParaRPr lang="ru-RU"/>
        </a:p>
      </dgm:t>
    </dgm:pt>
    <dgm:pt modelId="{75AE4EC1-DEA0-44BE-9157-497EDA07BFD8}" type="pres">
      <dgm:prSet presAssocID="{37ABA78B-2D02-431A-84CE-B3447DEB1B65}" presName="box" presStyleLbl="node1" presStyleIdx="1" presStyleCnt="3" custLinFactNeighborX="92" custLinFactNeighborY="-736"/>
      <dgm:spPr/>
      <dgm:t>
        <a:bodyPr/>
        <a:lstStyle/>
        <a:p>
          <a:endParaRPr lang="ru-RU"/>
        </a:p>
      </dgm:t>
    </dgm:pt>
    <dgm:pt modelId="{5DE03D43-30F1-44D7-A8FC-377647C5E524}" type="pres">
      <dgm:prSet presAssocID="{37ABA78B-2D02-431A-84CE-B3447DEB1B65}" presName="img" presStyleLbl="fgImgPlace1" presStyleIdx="1" presStyleCnt="3" custScaleX="101581" custScaleY="108548" custLinFactNeighborX="-329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EEA45D-42EC-408F-955E-DC31587F81F7}" type="pres">
      <dgm:prSet presAssocID="{37ABA78B-2D02-431A-84CE-B3447DEB1B6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C82CA-F367-4F60-8457-8EB9E77026A3}" type="pres">
      <dgm:prSet presAssocID="{028F0DC3-424D-413E-A2AD-D4A56081D795}" presName="spacer" presStyleCnt="0"/>
      <dgm:spPr/>
      <dgm:t>
        <a:bodyPr/>
        <a:lstStyle/>
        <a:p>
          <a:endParaRPr lang="ru-RU"/>
        </a:p>
      </dgm:t>
    </dgm:pt>
    <dgm:pt modelId="{76C0D893-0261-45EF-B618-92DB8E405464}" type="pres">
      <dgm:prSet presAssocID="{C9C09250-CF4E-43C6-A906-1AFAC40FFA2C}" presName="comp" presStyleCnt="0"/>
      <dgm:spPr/>
      <dgm:t>
        <a:bodyPr/>
        <a:lstStyle/>
        <a:p>
          <a:endParaRPr lang="ru-RU"/>
        </a:p>
      </dgm:t>
    </dgm:pt>
    <dgm:pt modelId="{65F4522E-A358-46C3-B7BB-54C471509A23}" type="pres">
      <dgm:prSet presAssocID="{C9C09250-CF4E-43C6-A906-1AFAC40FFA2C}" presName="box" presStyleLbl="node1" presStyleIdx="2" presStyleCnt="3" custScaleY="116263" custLinFactNeighborY="4481"/>
      <dgm:spPr/>
      <dgm:t>
        <a:bodyPr/>
        <a:lstStyle/>
        <a:p>
          <a:endParaRPr lang="ru-RU"/>
        </a:p>
      </dgm:t>
    </dgm:pt>
    <dgm:pt modelId="{488840A0-3706-49DE-B6CD-E683E576330B}" type="pres">
      <dgm:prSet presAssocID="{C9C09250-CF4E-43C6-A906-1AFAC40FFA2C}" presName="img" presStyleLbl="fgImgPlace1" presStyleIdx="2" presStyleCnt="3" custScaleX="101581" custScaleY="113726" custLinFactNeighborX="95" custLinFactNeighborY="-185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C0DAE1B-1052-4B31-A00D-0FD1F6CEED09}" type="pres">
      <dgm:prSet presAssocID="{C9C09250-CF4E-43C6-A906-1AFAC40FFA2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C2C640-E2CF-47FC-9DAB-345EE94EE90B}" srcId="{F4BE9F9A-BB6F-4552-8EDE-6228862293BD}" destId="{EFC9D111-E9C6-4B8A-91C1-F25A47A52BD5}" srcOrd="0" destOrd="0" parTransId="{63B20EAF-E25D-4A09-9461-2F9699609782}" sibTransId="{9C29930F-74F9-4ED8-A97A-00A8A9ECCF8F}"/>
    <dgm:cxn modelId="{5C7122EE-B83F-45EA-A4BB-004D0A57C150}" type="presOf" srcId="{F4BE9F9A-BB6F-4552-8EDE-6228862293BD}" destId="{9D89DFDD-BE8F-4621-A8FC-9C930B99E7C4}" srcOrd="0" destOrd="0" presId="urn:microsoft.com/office/officeart/2005/8/layout/vList4#12"/>
    <dgm:cxn modelId="{3E974FF5-2451-488C-8176-9B7294B055F1}" type="presOf" srcId="{37ABA78B-2D02-431A-84CE-B3447DEB1B65}" destId="{75AE4EC1-DEA0-44BE-9157-497EDA07BFD8}" srcOrd="0" destOrd="0" presId="urn:microsoft.com/office/officeart/2005/8/layout/vList4#12"/>
    <dgm:cxn modelId="{80EAFDBB-D0D9-4CDE-9DD8-2A56024406B5}" type="presOf" srcId="{EFC9D111-E9C6-4B8A-91C1-F25A47A52BD5}" destId="{C6F4AE89-4A1E-4AE0-8F3F-ED4A72BB3858}" srcOrd="0" destOrd="0" presId="urn:microsoft.com/office/officeart/2005/8/layout/vList4#12"/>
    <dgm:cxn modelId="{024AF5EF-4EA4-4ADB-8F3E-30A6FEA8E548}" srcId="{F4BE9F9A-BB6F-4552-8EDE-6228862293BD}" destId="{C9C09250-CF4E-43C6-A906-1AFAC40FFA2C}" srcOrd="2" destOrd="0" parTransId="{B56FF00E-A0DD-4F33-9682-2FB1E9345E27}" sibTransId="{0BCE6F3F-88D5-42F0-98F2-656EFB311FBB}"/>
    <dgm:cxn modelId="{1869E023-1CC7-468A-9992-C7A121A05794}" type="presOf" srcId="{C9C09250-CF4E-43C6-A906-1AFAC40FFA2C}" destId="{65F4522E-A358-46C3-B7BB-54C471509A23}" srcOrd="0" destOrd="0" presId="urn:microsoft.com/office/officeart/2005/8/layout/vList4#12"/>
    <dgm:cxn modelId="{2D34EE8F-BDF3-41D9-93A4-DFF8A82C1E07}" srcId="{F4BE9F9A-BB6F-4552-8EDE-6228862293BD}" destId="{37ABA78B-2D02-431A-84CE-B3447DEB1B65}" srcOrd="1" destOrd="0" parTransId="{9DD97DBB-F07A-4A34-8956-946F819F8C10}" sibTransId="{028F0DC3-424D-413E-A2AD-D4A56081D795}"/>
    <dgm:cxn modelId="{F53E6B99-3939-4E27-A693-D1370DA92F69}" type="presOf" srcId="{37ABA78B-2D02-431A-84CE-B3447DEB1B65}" destId="{E3EEA45D-42EC-408F-955E-DC31587F81F7}" srcOrd="1" destOrd="0" presId="urn:microsoft.com/office/officeart/2005/8/layout/vList4#12"/>
    <dgm:cxn modelId="{8BF1823B-5258-4335-8560-345F2E7B899D}" type="presOf" srcId="{EFC9D111-E9C6-4B8A-91C1-F25A47A52BD5}" destId="{954010F1-2AAE-4A4E-88E2-30C3927C6C68}" srcOrd="1" destOrd="0" presId="urn:microsoft.com/office/officeart/2005/8/layout/vList4#12"/>
    <dgm:cxn modelId="{523ED006-1455-47DA-BFCD-F3ECC3CDF3F6}" type="presOf" srcId="{C9C09250-CF4E-43C6-A906-1AFAC40FFA2C}" destId="{3C0DAE1B-1052-4B31-A00D-0FD1F6CEED09}" srcOrd="1" destOrd="0" presId="urn:microsoft.com/office/officeart/2005/8/layout/vList4#12"/>
    <dgm:cxn modelId="{523FAC6E-F72E-4100-B502-87C4257CDEE1}" type="presParOf" srcId="{9D89DFDD-BE8F-4621-A8FC-9C930B99E7C4}" destId="{2B0BB3C6-5844-4582-919C-301D5C189A06}" srcOrd="0" destOrd="0" presId="urn:microsoft.com/office/officeart/2005/8/layout/vList4#12"/>
    <dgm:cxn modelId="{CB2985C4-37BB-4770-9857-183D63943D3F}" type="presParOf" srcId="{2B0BB3C6-5844-4582-919C-301D5C189A06}" destId="{C6F4AE89-4A1E-4AE0-8F3F-ED4A72BB3858}" srcOrd="0" destOrd="0" presId="urn:microsoft.com/office/officeart/2005/8/layout/vList4#12"/>
    <dgm:cxn modelId="{D9762C59-DE27-4751-A7B1-A46BF2910EC2}" type="presParOf" srcId="{2B0BB3C6-5844-4582-919C-301D5C189A06}" destId="{AE29E8FF-D71D-430C-B443-1D1980D71B19}" srcOrd="1" destOrd="0" presId="urn:microsoft.com/office/officeart/2005/8/layout/vList4#12"/>
    <dgm:cxn modelId="{CCF571A5-8326-40F0-AF45-9EA4A0A17F77}" type="presParOf" srcId="{2B0BB3C6-5844-4582-919C-301D5C189A06}" destId="{954010F1-2AAE-4A4E-88E2-30C3927C6C68}" srcOrd="2" destOrd="0" presId="urn:microsoft.com/office/officeart/2005/8/layout/vList4#12"/>
    <dgm:cxn modelId="{CF38E89F-C838-4B1A-8627-2AF9C0E5C1C5}" type="presParOf" srcId="{9D89DFDD-BE8F-4621-A8FC-9C930B99E7C4}" destId="{9BB2C154-B9D9-46EE-9184-E4BF692CFFA3}" srcOrd="1" destOrd="0" presId="urn:microsoft.com/office/officeart/2005/8/layout/vList4#12"/>
    <dgm:cxn modelId="{3B3D7680-9AF6-4414-A5AE-C702CB4A373C}" type="presParOf" srcId="{9D89DFDD-BE8F-4621-A8FC-9C930B99E7C4}" destId="{6E7FCE84-4079-443C-AB84-94E978F686F3}" srcOrd="2" destOrd="0" presId="urn:microsoft.com/office/officeart/2005/8/layout/vList4#12"/>
    <dgm:cxn modelId="{9C536C88-BD93-4853-B549-EF42ECA18624}" type="presParOf" srcId="{6E7FCE84-4079-443C-AB84-94E978F686F3}" destId="{75AE4EC1-DEA0-44BE-9157-497EDA07BFD8}" srcOrd="0" destOrd="0" presId="urn:microsoft.com/office/officeart/2005/8/layout/vList4#12"/>
    <dgm:cxn modelId="{6484F2CB-31D3-4FDB-B60C-0EDE96443986}" type="presParOf" srcId="{6E7FCE84-4079-443C-AB84-94E978F686F3}" destId="{5DE03D43-30F1-44D7-A8FC-377647C5E524}" srcOrd="1" destOrd="0" presId="urn:microsoft.com/office/officeart/2005/8/layout/vList4#12"/>
    <dgm:cxn modelId="{096F92FC-AEB1-4971-9C5F-D0FA530867A9}" type="presParOf" srcId="{6E7FCE84-4079-443C-AB84-94E978F686F3}" destId="{E3EEA45D-42EC-408F-955E-DC31587F81F7}" srcOrd="2" destOrd="0" presId="urn:microsoft.com/office/officeart/2005/8/layout/vList4#12"/>
    <dgm:cxn modelId="{569FD497-14BA-4A03-9BF0-E6FFA24FBA22}" type="presParOf" srcId="{9D89DFDD-BE8F-4621-A8FC-9C930B99E7C4}" destId="{1A8C82CA-F367-4F60-8457-8EB9E77026A3}" srcOrd="3" destOrd="0" presId="urn:microsoft.com/office/officeart/2005/8/layout/vList4#12"/>
    <dgm:cxn modelId="{522DA87D-3790-44DB-91B1-1AD703217B27}" type="presParOf" srcId="{9D89DFDD-BE8F-4621-A8FC-9C930B99E7C4}" destId="{76C0D893-0261-45EF-B618-92DB8E405464}" srcOrd="4" destOrd="0" presId="urn:microsoft.com/office/officeart/2005/8/layout/vList4#12"/>
    <dgm:cxn modelId="{69532DF1-5F66-4ABE-92B5-CDC2DABFB8FB}" type="presParOf" srcId="{76C0D893-0261-45EF-B618-92DB8E405464}" destId="{65F4522E-A358-46C3-B7BB-54C471509A23}" srcOrd="0" destOrd="0" presId="urn:microsoft.com/office/officeart/2005/8/layout/vList4#12"/>
    <dgm:cxn modelId="{C44A5B89-CC51-4C6D-AF75-2D9C97175839}" type="presParOf" srcId="{76C0D893-0261-45EF-B618-92DB8E405464}" destId="{488840A0-3706-49DE-B6CD-E683E576330B}" srcOrd="1" destOrd="0" presId="urn:microsoft.com/office/officeart/2005/8/layout/vList4#12"/>
    <dgm:cxn modelId="{11FE0C50-37D5-4B08-834F-435763DF6CBC}" type="presParOf" srcId="{76C0D893-0261-45EF-B618-92DB8E405464}" destId="{3C0DAE1B-1052-4B31-A00D-0FD1F6CEED09}" srcOrd="2" destOrd="0" presId="urn:microsoft.com/office/officeart/2005/8/layout/vList4#1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4AE89-4A1E-4AE0-8F3F-ED4A72BB3858}">
      <dsp:nvSpPr>
        <dsp:cNvPr id="0" name=""/>
        <dsp:cNvSpPr/>
      </dsp:nvSpPr>
      <dsp:spPr>
        <a:xfrm>
          <a:off x="0" y="0"/>
          <a:ext cx="8432998" cy="155754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6">
                <a:lumMod val="75000"/>
              </a:schemeClr>
            </a:buClr>
            <a:buSzPct val="128000"/>
            <a:buFont typeface="Georgia" pitchFamily="18" charset="0"/>
            <a:buNone/>
          </a:pPr>
          <a:r>
            <a:rPr lang="ru-RU" sz="3200" b="1" i="1" kern="1200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rPr>
            <a:t>родилось  - 39 человек</a:t>
          </a:r>
        </a:p>
      </dsp:txBody>
      <dsp:txXfrm>
        <a:off x="1842354" y="0"/>
        <a:ext cx="6590643" cy="1557549"/>
      </dsp:txXfrm>
    </dsp:sp>
    <dsp:sp modelId="{AE29E8FF-D71D-430C-B443-1D1980D71B19}">
      <dsp:nvSpPr>
        <dsp:cNvPr id="0" name=""/>
        <dsp:cNvSpPr/>
      </dsp:nvSpPr>
      <dsp:spPr>
        <a:xfrm>
          <a:off x="144016" y="117389"/>
          <a:ext cx="1710077" cy="13227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AE4EC1-DEA0-44BE-9157-497EDA07BFD8}">
      <dsp:nvSpPr>
        <dsp:cNvPr id="0" name=""/>
        <dsp:cNvSpPr/>
      </dsp:nvSpPr>
      <dsp:spPr>
        <a:xfrm>
          <a:off x="0" y="1701840"/>
          <a:ext cx="8432998" cy="155754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6">
                <a:lumMod val="75000"/>
              </a:schemeClr>
            </a:buClr>
            <a:buSzPct val="128000"/>
            <a:buFont typeface="Georgia" pitchFamily="18" charset="0"/>
            <a:buNone/>
          </a:pPr>
          <a:r>
            <a:rPr lang="ru-RU" sz="3200" b="1" i="1" kern="1200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rPr>
            <a:t>зарегистрировано браков – 29</a:t>
          </a:r>
          <a:endParaRPr lang="ru-RU" sz="3200" b="1" i="1" kern="1200" dirty="0">
            <a:solidFill>
              <a:srgbClr val="002060"/>
            </a:solidFill>
            <a:effectLst>
              <a:reflection blurRad="6350" stA="55000" endA="300" endPos="45500" dir="5400000" sy="-100000" algn="bl" rotWithShape="0"/>
            </a:effectLst>
            <a:latin typeface="+mj-lt"/>
            <a:ea typeface="+mj-ea"/>
            <a:cs typeface="+mj-cs"/>
          </a:endParaRPr>
        </a:p>
      </dsp:txBody>
      <dsp:txXfrm>
        <a:off x="1842354" y="1701840"/>
        <a:ext cx="6590643" cy="1557549"/>
      </dsp:txXfrm>
    </dsp:sp>
    <dsp:sp modelId="{5DE03D43-30F1-44D7-A8FC-377647C5E524}">
      <dsp:nvSpPr>
        <dsp:cNvPr id="0" name=""/>
        <dsp:cNvSpPr/>
      </dsp:nvSpPr>
      <dsp:spPr>
        <a:xfrm>
          <a:off x="86933" y="1815803"/>
          <a:ext cx="1713264" cy="13525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5F4522E-A358-46C3-B7BB-54C471509A23}">
      <dsp:nvSpPr>
        <dsp:cNvPr id="0" name=""/>
        <dsp:cNvSpPr/>
      </dsp:nvSpPr>
      <dsp:spPr>
        <a:xfrm>
          <a:off x="0" y="3427013"/>
          <a:ext cx="8432998" cy="181085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6">
                <a:lumMod val="75000"/>
              </a:schemeClr>
            </a:buClr>
            <a:buSzPct val="128000"/>
            <a:buFont typeface="Georgia" pitchFamily="18" charset="0"/>
            <a:buNone/>
          </a:pPr>
          <a:r>
            <a:rPr lang="ru-RU" sz="3200" b="1" i="1" kern="1200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rPr>
            <a:t>прибыло -  164 человека</a:t>
          </a:r>
          <a:endParaRPr lang="ru-RU" sz="3200" b="1" i="1" kern="1200" dirty="0">
            <a:solidFill>
              <a:srgbClr val="002060"/>
            </a:solidFill>
            <a:effectLst>
              <a:reflection blurRad="6350" stA="55000" endA="300" endPos="45500" dir="5400000" sy="-100000" algn="bl" rotWithShape="0"/>
            </a:effectLst>
            <a:latin typeface="+mj-lt"/>
            <a:ea typeface="+mj-ea"/>
            <a:cs typeface="+mj-cs"/>
          </a:endParaRPr>
        </a:p>
      </dsp:txBody>
      <dsp:txXfrm>
        <a:off x="1842354" y="3427013"/>
        <a:ext cx="6590643" cy="1810853"/>
      </dsp:txXfrm>
    </dsp:sp>
    <dsp:sp modelId="{488840A0-3706-49DE-B6CD-E683E576330B}">
      <dsp:nvSpPr>
        <dsp:cNvPr id="0" name=""/>
        <dsp:cNvSpPr/>
      </dsp:nvSpPr>
      <dsp:spPr>
        <a:xfrm>
          <a:off x="144024" y="3600398"/>
          <a:ext cx="1713264" cy="14170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6FDCE-B9B0-4CA3-B921-41226C5F9E80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9A10D-BDF7-48F4-87C4-4BBE0CDFEE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64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9A10D-BDF7-48F4-87C4-4BBE0CDFEE0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874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9A10D-BDF7-48F4-87C4-4BBE0CDFEE0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48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9A10D-BDF7-48F4-87C4-4BBE0CDFEE0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9A10D-BDF7-48F4-87C4-4BBE0CDFEE0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684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9A10D-BDF7-48F4-87C4-4BBE0CDFEE0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88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p31-nstat5\disk_g\COMMON\!&#1057;&#1052;&#1057;\2\&#1054;&#1044;&#1048;&#1053;%20&#1044;&#1045;&#1053;&#1068;%20&#1041;&#1054;\keys-of-moon-spring-flowers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88640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32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Один день </a:t>
            </a:r>
            <a:r>
              <a:rPr lang="en-US" sz="32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2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Белгородской области </a:t>
            </a:r>
            <a:r>
              <a:rPr lang="ru-RU" sz="32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   в </a:t>
            </a:r>
            <a:r>
              <a:rPr lang="ru-RU" sz="32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зеркале статистики</a:t>
            </a:r>
          </a:p>
        </p:txBody>
      </p:sp>
      <p:pic>
        <p:nvPicPr>
          <p:cNvPr id="5" name="Рисунок 4" descr="karta belgorodskoy oblasti_izmenenny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1265858"/>
            <a:ext cx="8496944" cy="4899445"/>
          </a:xfrm>
          <a:prstGeom prst="rect">
            <a:avLst/>
          </a:prstGeom>
          <a:effectLst/>
        </p:spPr>
      </p:pic>
      <p:pic>
        <p:nvPicPr>
          <p:cNvPr id="7" name="keys-of-moon-spring-flower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5536" y="6381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92080" y="2481452"/>
            <a:ext cx="3600400" cy="17247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F:\Тула\концентрат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05" y="188640"/>
            <a:ext cx="4752528" cy="31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Тула\2 этап\оэмк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30" y="3573016"/>
            <a:ext cx="456382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933" y="3471825"/>
            <a:ext cx="432048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SzPct val="128000"/>
            </a:pP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259,3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тыс. тонн </a:t>
            </a:r>
          </a:p>
          <a:p>
            <a:pPr algn="ctr">
              <a:spcBef>
                <a:spcPct val="0"/>
              </a:spcBef>
              <a:buSzPct val="128000"/>
            </a:pP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железной </a:t>
            </a: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руды</a:t>
            </a:r>
            <a:endParaRPr lang="ru-RU" sz="2400" b="1" i="1" dirty="0" smtClean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endParaRPr lang="ru-RU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93,8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тыс. тонн концентрата </a:t>
            </a: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железорудного</a:t>
            </a:r>
          </a:p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endParaRPr lang="ru-RU" sz="9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2,5 тыс. тонн легированной стали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99212" y="1527346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8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 среднем за 1 </a:t>
            </a:r>
            <a:r>
              <a:rPr lang="ru-RU" sz="28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день произведено</a:t>
            </a:r>
            <a:endParaRPr lang="ru-RU" sz="28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03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350" y="171742"/>
            <a:ext cx="6359929" cy="880994"/>
          </a:xfrm>
        </p:spPr>
        <p:txBody>
          <a:bodyPr/>
          <a:lstStyle/>
          <a:p>
            <a:pPr marL="0" indent="0" algn="ctr">
              <a:spcAft>
                <a:spcPts val="300"/>
              </a:spcAft>
              <a:buNone/>
            </a:pPr>
            <a:r>
              <a:rPr lang="ru-RU" sz="2400" i="1" dirty="0"/>
              <a:t>Валовый </a:t>
            </a:r>
            <a:r>
              <a:rPr lang="ru-RU" sz="2400" i="1" dirty="0" smtClean="0"/>
              <a:t>сбор  сельскохозяйственных культур в </a:t>
            </a:r>
            <a:r>
              <a:rPr lang="ru-RU" sz="2400" i="1" dirty="0"/>
              <a:t>с</a:t>
            </a:r>
            <a:r>
              <a:rPr lang="ru-RU" sz="2400" i="1" dirty="0" smtClean="0"/>
              <a:t>реднем за день  </a:t>
            </a:r>
            <a:endParaRPr lang="ru-RU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15816" y="660041"/>
            <a:ext cx="5976664" cy="536711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endParaRPr lang="ru-RU" sz="38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5" name="Picture 4" descr="F:\Тула\2 этап\подсолнул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03" y="2996952"/>
            <a:ext cx="2331872" cy="14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:\Тула\2 этап\bjMA4PUAlW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03" y="4725144"/>
            <a:ext cx="2368545" cy="15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Тула\2 этап\поле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5" y="1412776"/>
            <a:ext cx="2342430" cy="13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75856" y="1484784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зерновые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и </a:t>
            </a: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зернобобовые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–  9,3 тыс. тонн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5896" y="321297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подсолнечник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на зерно – 1,1 тыс. тонн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5896" y="4879248"/>
            <a:ext cx="4032448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овощи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открытого и закрытого </a:t>
            </a: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грунта – </a:t>
            </a:r>
          </a:p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0,7 тыс. тонн</a:t>
            </a:r>
            <a:endParaRPr lang="ru-RU" sz="24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30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741368" cy="68125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Белгородская область лидирует по урожайности сои в России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2413340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6246" y="5589240"/>
            <a:ext cx="6331508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Валовый сбор сои в среднем за день 1,5 тыс. тонн</a:t>
            </a:r>
            <a:endParaRPr lang="ru-RU" sz="32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668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968" y="4869160"/>
            <a:ext cx="8352928" cy="114300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400" i="1" dirty="0"/>
              <a:t>Производство </a:t>
            </a:r>
            <a:r>
              <a:rPr lang="ru-RU" sz="2400" i="1" dirty="0" smtClean="0"/>
              <a:t>сахара в </a:t>
            </a:r>
            <a:r>
              <a:rPr lang="ru-RU" sz="2400" i="1" dirty="0"/>
              <a:t>среднем за  день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1,2 </a:t>
            </a:r>
            <a:r>
              <a:rPr lang="ru-RU" sz="2400" i="1" dirty="0"/>
              <a:t>тыс. тонн</a:t>
            </a:r>
            <a:br>
              <a:rPr lang="ru-RU" sz="2400" i="1" dirty="0"/>
            </a:br>
            <a:endParaRPr lang="ru-RU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03648" y="2564904"/>
            <a:ext cx="6140152" cy="164133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76672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Валовый сбор сахарной свеклы в среднем за день 7,3 тыс. тонн</a:t>
            </a:r>
            <a:endParaRPr lang="ru-RU" sz="24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F:\Тула\2 этап\свек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5"/>
            <a:ext cx="3766552" cy="273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Тула\2 этап\сахар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1844824"/>
            <a:ext cx="4429000" cy="273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877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0267" y="1052736"/>
            <a:ext cx="4025709" cy="2016225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SzPct val="128000"/>
              <a:buNone/>
            </a:pPr>
            <a:r>
              <a:rPr lang="ru-RU" sz="28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Валовой надой молока – ежедневно 1700 тонн</a:t>
            </a:r>
          </a:p>
        </p:txBody>
      </p:sp>
      <p:pic>
        <p:nvPicPr>
          <p:cNvPr id="8194" name="Picture 2" descr="F:\Тула\2 этап\молок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464496" cy="295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Тула\2 этап\яй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7" y="3501008"/>
            <a:ext cx="455072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4293096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8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Производство яиц – ежедневно 4500 тыс. штук</a:t>
            </a:r>
          </a:p>
        </p:txBody>
      </p:sp>
    </p:spTree>
    <p:extLst>
      <p:ext uri="{BB962C8B-B14F-4D97-AF65-F5344CB8AC3E}">
        <p14:creationId xmlns:p14="http://schemas.microsoft.com/office/powerpoint/2010/main" val="4925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508104" y="692696"/>
            <a:ext cx="3456384" cy="2520281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SzPct val="128000"/>
              <a:buNone/>
            </a:pP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Ежедневно на территории Белгородской области производится более </a:t>
            </a: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3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тысяч тонн мяса</a:t>
            </a:r>
          </a:p>
        </p:txBody>
      </p:sp>
      <p:pic>
        <p:nvPicPr>
          <p:cNvPr id="9218" name="Picture 2" descr="F:\Тула\2 этап\mya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2" y="3950532"/>
            <a:ext cx="4443923" cy="24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Тула\2 этап\мясо птиц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66" y="3645024"/>
            <a:ext cx="3888432" cy="299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Тула\2 этап\производство мяс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7128"/>
            <a:ext cx="4824536" cy="321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20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0" y="3933056"/>
            <a:ext cx="4114800" cy="1944217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SzPct val="128000"/>
              <a:buNone/>
            </a:pPr>
            <a:r>
              <a:rPr lang="ru-RU" sz="28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 среднем за 1 день произведено</a:t>
            </a:r>
          </a:p>
          <a:p>
            <a:pPr marL="0" indent="0" algn="ctr">
              <a:spcBef>
                <a:spcPct val="0"/>
              </a:spcBef>
              <a:buSzPct val="128000"/>
              <a:buNone/>
            </a:pPr>
            <a:r>
              <a:rPr lang="ru-RU" sz="28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 14,5 тыс. тонн комбикорма</a:t>
            </a:r>
          </a:p>
          <a:p>
            <a:endParaRPr lang="ru-RU" dirty="0"/>
          </a:p>
        </p:txBody>
      </p:sp>
      <p:pic>
        <p:nvPicPr>
          <p:cNvPr id="1026" name="Picture 2" descr="G:\Тула\2 этап\комбикор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5" y="350100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Тула\2 этап\комбикорм_лиз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461448" cy="3474720"/>
          </a:xfrm>
        </p:spPr>
        <p:txBody>
          <a:bodyPr/>
          <a:lstStyle/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371565"/>
            <a:ext cx="4090548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1,3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тыс. тонн подсолнечного масла. </a:t>
            </a:r>
            <a:endParaRPr lang="ru-RU" sz="2400" b="1" i="1" dirty="0" smtClean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За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год это 1,5 объема Баренцева моря или 289 олимпийских </a:t>
            </a: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бассейнов</a:t>
            </a:r>
            <a:endParaRPr lang="ru-RU" sz="24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52704" y="3737600"/>
            <a:ext cx="42397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286 тонн </a:t>
            </a:r>
            <a:endParaRPr lang="en-US" sz="2400" b="1" i="1" dirty="0" smtClean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кондитерских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изделий. </a:t>
            </a:r>
            <a:endParaRPr lang="ru-RU" sz="2400" b="1" i="1" dirty="0" smtClean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За </a:t>
            </a: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год это почти ежемесячные объемы потребления таких стран как Дания и </a:t>
            </a:r>
            <a:r>
              <a:rPr lang="ru-RU" sz="24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Финляндия</a:t>
            </a:r>
            <a:endParaRPr lang="ru-RU" sz="24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G:\Тула\2 этап\подсолнечно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92" y="1180201"/>
            <a:ext cx="4196996" cy="236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241411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</a:rPr>
              <a:t>За 1 день, в среднем в Белгородской области,  производится </a:t>
            </a:r>
          </a:p>
        </p:txBody>
      </p:sp>
      <p:pic>
        <p:nvPicPr>
          <p:cNvPr id="2051" name="Picture 3" descr="G:\Тула\2 этап\кондитерск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950274" cy="262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8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128792" cy="713729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i="1" dirty="0">
                <a:solidFill>
                  <a:srgbClr val="002060"/>
                </a:solidFill>
              </a:rPr>
              <a:t>В среднем за один день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11410472"/>
              </p:ext>
            </p:extLst>
          </p:nvPr>
        </p:nvGraphicFramePr>
        <p:xfrm>
          <a:off x="467544" y="1340768"/>
          <a:ext cx="8432998" cy="5237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2070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02241"/>
            <a:ext cx="8496944" cy="850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dirty="0">
                <a:solidFill>
                  <a:srgbClr val="002060"/>
                </a:solidFill>
              </a:rPr>
              <a:t>В среднем за один день построено 3,3  тыс. м2 общей площади жилых домов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F:\Тула\2 этап\ввод жилья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3262403" cy="239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Тула\2 этап\ввод жилья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7"/>
            <a:ext cx="3504389" cy="23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:\Тула\2 этап\ввод жилья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778681"/>
            <a:ext cx="3622443" cy="241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4201332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 среднем за </a:t>
            </a:r>
            <a:r>
              <a:rPr lang="ru-RU" sz="24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день строится </a:t>
            </a:r>
            <a:endParaRPr lang="ru-RU" sz="2400" b="1" i="1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21 </a:t>
            </a:r>
            <a:r>
              <a:rPr lang="ru-RU" sz="24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индивидуальный жилой дом.</a:t>
            </a:r>
          </a:p>
        </p:txBody>
      </p:sp>
      <p:pic>
        <p:nvPicPr>
          <p:cNvPr id="9" name="Picture 3" descr="F:\Тула\2 этап\ввод жилья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924744"/>
            <a:ext cx="3262403" cy="239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62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G:\Тула\2 этап\поле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85" y="764704"/>
            <a:ext cx="3022185" cy="20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Тула\2 этап\поля белогорь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3"/>
            <a:ext cx="259228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Тула\2 этап\меловая гора лесопарк заповедни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2656"/>
            <a:ext cx="2880319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3068960"/>
            <a:ext cx="4788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0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Черноземные поля, меловые </a:t>
            </a:r>
            <a:r>
              <a:rPr lang="ru-RU" sz="20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холмы,</a:t>
            </a:r>
            <a:r>
              <a:rPr lang="ru-RU" sz="2000" i="1" dirty="0"/>
              <a:t> </a:t>
            </a:r>
            <a:r>
              <a:rPr lang="ru-RU" sz="20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вековые </a:t>
            </a:r>
            <a:r>
              <a:rPr lang="ru-RU" sz="20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дубравы </a:t>
            </a:r>
          </a:p>
        </p:txBody>
      </p:sp>
      <p:pic>
        <p:nvPicPr>
          <p:cNvPr id="8" name="Picture 2" descr="G:\Тула\2 этап\вековые дубравы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48746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Тула\2 этап\вековые дубравы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70" y="4077072"/>
            <a:ext cx="302551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Тула\2 этап\вековые дубравы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3957824"/>
            <a:ext cx="2655275" cy="19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71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3068960"/>
            <a:ext cx="9144000" cy="720080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SzPct val="128000"/>
              <a:buNone/>
            </a:pPr>
            <a:r>
              <a:rPr lang="ru-RU" sz="28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 среднем за день ремонтируется 2 км дорог </a:t>
            </a:r>
          </a:p>
        </p:txBody>
      </p:sp>
      <p:pic>
        <p:nvPicPr>
          <p:cNvPr id="12290" name="Picture 2" descr="F:\Тула\2 этап\дорожное строительство.2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55" y="188640"/>
            <a:ext cx="4044840" cy="268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Тула\2 этап\дорожное строительство.3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04266"/>
            <a:ext cx="4074871" cy="270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Тула\2 этап\дорожное строительство.4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99621"/>
            <a:ext cx="3946688" cy="271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F:\Тула\2 этап\дорожное строительств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75" y="188641"/>
            <a:ext cx="4049137" cy="270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9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372168"/>
            <a:ext cx="4752529" cy="1001048"/>
          </a:xfrm>
        </p:spPr>
        <p:txBody>
          <a:bodyPr/>
          <a:lstStyle/>
          <a:p>
            <a:pPr marL="0" lvl="0" indent="0" algn="l">
              <a:buNone/>
            </a:pPr>
            <a:r>
              <a:rPr lang="ru-RU" sz="2300" i="1" dirty="0"/>
              <a:t/>
            </a:r>
            <a:br>
              <a:rPr lang="ru-RU" sz="2300" i="1" dirty="0"/>
            </a:br>
            <a:endParaRPr lang="ru-RU" sz="23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7524" y="1196752"/>
            <a:ext cx="4176464" cy="2256284"/>
          </a:xfrm>
        </p:spPr>
        <p:txBody>
          <a:bodyPr>
            <a:normAutofit fontScale="47500" lnSpcReduction="20000"/>
          </a:bodyPr>
          <a:lstStyle/>
          <a:p>
            <a:pPr marL="45720" lvl="0" indent="0">
              <a:buNone/>
            </a:pPr>
            <a:endParaRPr lang="ru-RU" sz="2400" dirty="0" smtClean="0"/>
          </a:p>
          <a:p>
            <a:pPr marL="0" lvl="0" indent="0" algn="ctr">
              <a:spcBef>
                <a:spcPct val="0"/>
              </a:spcBef>
              <a:buSzPct val="128000"/>
              <a:buNone/>
            </a:pPr>
            <a:r>
              <a:rPr lang="ru-RU" sz="59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Перевезено грузов транспортом организаций всех видов деятельности – 119,2 тыс. тонн</a:t>
            </a:r>
          </a:p>
          <a:p>
            <a:endParaRPr lang="ru-RU" sz="30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254477"/>
            <a:ext cx="3816424" cy="150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8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Перевезено автобусами общего пользования – </a:t>
            </a:r>
            <a:endParaRPr lang="ru-RU" sz="2800" b="1" i="1" dirty="0" smtClean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800" b="1" i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254,4 </a:t>
            </a:r>
            <a:r>
              <a:rPr lang="ru-RU" sz="28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тыс. человек</a:t>
            </a:r>
          </a:p>
        </p:txBody>
      </p:sp>
      <p:pic>
        <p:nvPicPr>
          <p:cNvPr id="3074" name="Picture 2" descr="G:\Тула\2 этап\перевезено груз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40" y="1196752"/>
            <a:ext cx="4297684" cy="22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Тула\2 этап\автобус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32" y="3933056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2992" y="233522"/>
            <a:ext cx="6552728" cy="449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8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Один день Белгородской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209516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68556" y="260648"/>
            <a:ext cx="6048672" cy="1041296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spcBef>
                <a:spcPct val="0"/>
              </a:spcBef>
              <a:buSzPct val="128000"/>
              <a:buNone/>
            </a:pPr>
            <a:r>
              <a:rPr lang="ru-RU" sz="28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По обеспеченности легковыми автомобилями среди регионов ЦФО Белгородская область занимает 8 место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204864"/>
            <a:ext cx="8568952" cy="202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8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 собственности у белгородцев в среднем одна машина на семью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endParaRPr lang="ru-RU" sz="1050" b="1" i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8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 Если их поставить в ряд, то получится колонна протяженностью от Белгорода до Мурманска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8" y="188640"/>
            <a:ext cx="2773568" cy="18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29" y="4411467"/>
            <a:ext cx="3686643" cy="232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20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4365104"/>
            <a:ext cx="4239147" cy="1361088"/>
          </a:xfrm>
        </p:spPr>
        <p:txBody>
          <a:bodyPr/>
          <a:lstStyle/>
          <a:p>
            <a:pPr marL="0" indent="0">
              <a:buNone/>
            </a:pPr>
            <a:r>
              <a:rPr lang="ru-RU" sz="2900" i="1" dirty="0"/>
              <a:t>Капитан сборной России по волейболу Сергей Тетюхин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 descr="F:\Тула\2 этап\тютюхин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0938"/>
            <a:ext cx="4285336" cy="311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F:\Тула\2 этап\волейбо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938"/>
            <a:ext cx="3810000" cy="25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Тула\2 этап\тютюхин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10" y="2780928"/>
            <a:ext cx="2652651" cy="398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4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9160" y="4372168"/>
            <a:ext cx="4846640" cy="92904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3200" i="1" dirty="0"/>
              <a:t>двукратная олимпийская чемпионка Светлана </a:t>
            </a:r>
            <a:r>
              <a:rPr lang="ru-RU" sz="3200" i="1" dirty="0" err="1"/>
              <a:t>Хоркина</a:t>
            </a:r>
            <a:endParaRPr lang="ru-RU" sz="3200" i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Тула\2 этап\хор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47955"/>
            <a:ext cx="3923686" cy="261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Тула\2 этап\хоркина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3779912" cy="251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Тула\2 этап\хоркина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24686"/>
            <a:ext cx="2847600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1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92080" y="476672"/>
            <a:ext cx="3600400" cy="2448272"/>
          </a:xfrm>
        </p:spPr>
        <p:txBody>
          <a:bodyPr/>
          <a:lstStyle/>
          <a:p>
            <a:endParaRPr lang="ru-RU" i="1" dirty="0" smtClean="0"/>
          </a:p>
          <a:p>
            <a:pPr marL="0" indent="0" algn="ctr">
              <a:spcBef>
                <a:spcPct val="0"/>
              </a:spcBef>
              <a:buSzPct val="128000"/>
              <a:buNone/>
            </a:pPr>
            <a:r>
              <a:rPr lang="ru-RU" sz="29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чемпион мира по боям без правил Федор Емельяненко</a:t>
            </a:r>
          </a:p>
        </p:txBody>
      </p:sp>
      <p:pic>
        <p:nvPicPr>
          <p:cNvPr id="3074" name="Picture 2" descr="F:\Тула\2 этап\емельяненк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24536" cy="309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Тула\2 этап\емельяненко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184" y="3308927"/>
            <a:ext cx="4763311" cy="348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94895" y="2348880"/>
            <a:ext cx="2664296" cy="1706948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SzPct val="128000"/>
              <a:buNone/>
            </a:pPr>
            <a:endParaRPr lang="ru-RU" sz="1800" b="1" i="1" dirty="0" smtClean="0"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SzPct val="128000"/>
              <a:buNone/>
            </a:pPr>
            <a:r>
              <a:rPr lang="ru-RU" sz="24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 среднем за 1 день посещают театры, музеи и выставки – около 4 тыс. человек</a:t>
            </a:r>
          </a:p>
        </p:txBody>
      </p:sp>
      <p:pic>
        <p:nvPicPr>
          <p:cNvPr id="1026" name="Picture 2" descr="G:\Тула\2 этап\театр ку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2" y="2640713"/>
            <a:ext cx="2943864" cy="194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Тула\2 этап\театр.jpg_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2940"/>
            <a:ext cx="3582430" cy="23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Тула\2 этап\филармония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9844"/>
            <a:ext cx="3657600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Тула\2 этап\филармон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90" y="4711674"/>
            <a:ext cx="3677384" cy="206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Тула\2 этап\музей ху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11674"/>
            <a:ext cx="2731941" cy="20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Тула\2 этап\искуств музе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18" y="2640712"/>
            <a:ext cx="2925512" cy="194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73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128792" cy="34605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Aft>
                <a:spcPts val="300"/>
              </a:spcAft>
              <a:buNone/>
            </a:pPr>
            <a:r>
              <a:rPr lang="ru-RU" sz="2400" i="1" dirty="0">
                <a:solidFill>
                  <a:srgbClr val="002060"/>
                </a:solidFill>
              </a:rPr>
              <a:t>Лес на </a:t>
            </a:r>
            <a:r>
              <a:rPr lang="ru-RU" sz="2400" i="1" dirty="0" err="1">
                <a:solidFill>
                  <a:srgbClr val="002060"/>
                </a:solidFill>
              </a:rPr>
              <a:t>Ворскле</a:t>
            </a:r>
            <a:endParaRPr lang="ru-RU" sz="2400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63688" y="1600201"/>
            <a:ext cx="6923112" cy="6046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 descr="H:\PROM\513\ЛЕНА\ИНФОГРАФИКА\2 этап\лес на ворскле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5" y="764704"/>
            <a:ext cx="2842885" cy="20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H:\PROM\513\ЛЕНА\ИНФОГРАФИКА\2 этап\лес на ворскле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5"/>
            <a:ext cx="3009145" cy="200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:\PROM\513\ЛЕНА\ИНФОГРАФИКА\2 этап\лес на ворскл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89076"/>
            <a:ext cx="2735318" cy="19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F:\Тула\2 этап\меловые сосн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3601204" cy="29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F:\Тула\2 этап\меловые сосны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30" y="3615535"/>
            <a:ext cx="421761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6454" y="3068960"/>
            <a:ext cx="7776864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4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Меловые реликтовые сосны </a:t>
            </a:r>
            <a:r>
              <a:rPr lang="ru-RU" sz="2400" b="1" i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Бекарюковского</a:t>
            </a:r>
            <a:r>
              <a:rPr lang="ru-RU" sz="2400" b="1" i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 бора</a:t>
            </a:r>
          </a:p>
        </p:txBody>
      </p:sp>
    </p:spTree>
    <p:extLst>
      <p:ext uri="{BB962C8B-B14F-4D97-AF65-F5344CB8AC3E}">
        <p14:creationId xmlns:p14="http://schemas.microsoft.com/office/powerpoint/2010/main" val="3097591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95" y="188640"/>
            <a:ext cx="4012165" cy="12289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 err="1" smtClean="0">
                <a:solidFill>
                  <a:schemeClr val="tx2"/>
                </a:solidFill>
              </a:rPr>
              <a:t>Святотроицкий</a:t>
            </a:r>
            <a:r>
              <a:rPr lang="ru-RU" sz="2400" b="1" i="1" dirty="0" smtClean="0">
                <a:solidFill>
                  <a:schemeClr val="tx2"/>
                </a:solidFill>
              </a:rPr>
              <a:t> </a:t>
            </a:r>
            <a:r>
              <a:rPr lang="ru-RU" sz="2400" b="1" i="1" dirty="0" err="1" smtClean="0">
                <a:solidFill>
                  <a:schemeClr val="tx2"/>
                </a:solidFill>
              </a:rPr>
              <a:t>Холковский</a:t>
            </a:r>
            <a:r>
              <a:rPr lang="ru-RU" sz="2400" b="1" i="1" dirty="0" smtClean="0">
                <a:solidFill>
                  <a:schemeClr val="tx2"/>
                </a:solidFill>
              </a:rPr>
              <a:t> подземный монастырь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39952" y="2708920"/>
            <a:ext cx="4546847" cy="720080"/>
          </a:xfrm>
        </p:spPr>
        <p:txBody>
          <a:bodyPr>
            <a:noAutofit/>
          </a:bodyPr>
          <a:lstStyle/>
          <a:p>
            <a:pPr marL="0" indent="0" algn="r">
              <a:spcBef>
                <a:spcPct val="0"/>
              </a:spcBef>
              <a:buSzPct val="128000"/>
              <a:buNone/>
            </a:pPr>
            <a:r>
              <a:rPr lang="ru-RU" sz="2400" b="1" i="1" dirty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Круглое здание в селе Головчино</a:t>
            </a:r>
          </a:p>
        </p:txBody>
      </p:sp>
      <p:pic>
        <p:nvPicPr>
          <p:cNvPr id="17410" name="Picture 2" descr="F:\Тула\2 этап\холковкий пещерный монастырь единственно действующ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66963"/>
            <a:ext cx="3168352" cy="204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Тула\2 этап\холковское городище подземный монастыр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2606"/>
            <a:ext cx="3312368" cy="212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:\Тула\2 этап\круглое сда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93" y="3633232"/>
            <a:ext cx="5486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0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5414656" cy="792088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SzPct val="128000"/>
              <a:buNone/>
            </a:pPr>
            <a:r>
              <a:rPr lang="ru-RU" sz="1800" b="1" i="1" dirty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</a:t>
            </a:r>
            <a:r>
              <a:rPr lang="ru-RU" sz="1800" b="1" i="1" dirty="0" smtClean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амятники </a:t>
            </a:r>
            <a:r>
              <a:rPr lang="ru-RU" sz="1800" b="1" i="1" dirty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воинской славы и военные захоронения расположены практически в каждом, даже в самом маленьком населенном пункте</a:t>
            </a:r>
          </a:p>
        </p:txBody>
      </p:sp>
      <p:pic>
        <p:nvPicPr>
          <p:cNvPr id="19458" name="Picture 2" descr="F:\Тула\2 этап\31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56" y="1495622"/>
            <a:ext cx="2272320" cy="39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Тула\2 этап\b801fc1f878e54f0b7fc24a0d9424d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1" y="1612866"/>
            <a:ext cx="3122963" cy="233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F:\Тула\2 этап\ccf037435d6f2e0393dd672c7c1997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04" y="332656"/>
            <a:ext cx="3299397" cy="20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F:\Тула\2 этап\d1cbb2645dd3b78fbc4f16009f342c7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1" y="4267297"/>
            <a:ext cx="3148005" cy="232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F:\Тула\2 этап\maslova-pristan-6836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69" y="2842696"/>
            <a:ext cx="2810814" cy="375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65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9387" y="2348880"/>
            <a:ext cx="2899984" cy="348259"/>
          </a:xfrm>
        </p:spPr>
        <p:txBody>
          <a:bodyPr/>
          <a:lstStyle/>
          <a:p>
            <a:pPr marL="0" indent="0">
              <a:buNone/>
            </a:pPr>
            <a:r>
              <a:rPr lang="ru-RU" sz="2600" i="1" dirty="0"/>
              <a:t>многополосные магистрали</a:t>
            </a:r>
            <a:endParaRPr lang="ru-RU" sz="2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88641"/>
            <a:ext cx="5256584" cy="792087"/>
          </a:xfrm>
        </p:spPr>
        <p:txBody>
          <a:bodyPr>
            <a:normAutofit/>
          </a:bodyPr>
          <a:lstStyle/>
          <a:p>
            <a:pPr marL="0" indent="0" algn="r">
              <a:spcBef>
                <a:spcPct val="0"/>
              </a:spcBef>
              <a:buSzPct val="128000"/>
              <a:buNone/>
            </a:pPr>
            <a:r>
              <a:rPr lang="ru-RU" sz="28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современные агрохолдинги</a:t>
            </a:r>
          </a:p>
        </p:txBody>
      </p:sp>
      <p:pic>
        <p:nvPicPr>
          <p:cNvPr id="10242" name="Picture 2" descr="G:\Тула\2 этап\агрохолдинги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3" y="836712"/>
            <a:ext cx="268288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Тула\2 этап\агрохолдинг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12" y="851465"/>
            <a:ext cx="2753048" cy="200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Тула\2 этап\дорог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49" y="476672"/>
            <a:ext cx="2753742" cy="173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Тула\2 этап\дороги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15" y="3303723"/>
            <a:ext cx="2874088" cy="15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Тула\2 этап\промпарк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8" y="2996952"/>
            <a:ext cx="4319909" cy="171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Тула\2 этап\промпарк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6" y="4880878"/>
            <a:ext cx="2688336" cy="18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Тула\2 этап\промпарк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12" y="4864776"/>
            <a:ext cx="2760929" cy="18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56491" y="5440292"/>
            <a:ext cx="315983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6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   промышленные </a:t>
            </a:r>
          </a:p>
          <a:p>
            <a:pPr algn="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6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парки</a:t>
            </a:r>
            <a:endParaRPr lang="ru-RU" sz="26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35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660232" y="548680"/>
            <a:ext cx="2088231" cy="1584176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SzPct val="128000"/>
              <a:buNone/>
            </a:pPr>
            <a:r>
              <a:rPr lang="ru-RU" sz="1800" b="1" i="1" dirty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русский инженер, архитектор и изобретатель Владимир Шухов</a:t>
            </a:r>
          </a:p>
        </p:txBody>
      </p:sp>
      <p:pic>
        <p:nvPicPr>
          <p:cNvPr id="18434" name="Picture 2" descr="F:\Тула\2 этап\шух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56" y="116633"/>
            <a:ext cx="4428491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Тула\2 этап\щепк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6" y="3212638"/>
            <a:ext cx="3946765" cy="26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:\Тула\2 этап\ватутин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00" y="3232090"/>
            <a:ext cx="4035880" cy="266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104" y="5859198"/>
            <a:ext cx="4198540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b="1" i="1" dirty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основоположник русской актерской школы – </a:t>
            </a:r>
            <a:endParaRPr lang="en-US" b="1" i="1" dirty="0" smtClean="0"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b="1" i="1" dirty="0" smtClean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Михаил </a:t>
            </a:r>
            <a:r>
              <a:rPr lang="ru-RU" b="1" i="1" dirty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Щепкин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8608" y="5960036"/>
            <a:ext cx="374441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b="1" i="1" dirty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генерал армии </a:t>
            </a:r>
            <a:endParaRPr lang="en-US" b="1" i="1" dirty="0" smtClean="0"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b="1" i="1" dirty="0" smtClean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Николай </a:t>
            </a:r>
            <a:r>
              <a:rPr lang="ru-RU" b="1" i="1" dirty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Ватутин</a:t>
            </a:r>
          </a:p>
        </p:txBody>
      </p:sp>
    </p:spTree>
    <p:extLst>
      <p:ext uri="{BB962C8B-B14F-4D97-AF65-F5344CB8AC3E}">
        <p14:creationId xmlns:p14="http://schemas.microsoft.com/office/powerpoint/2010/main" val="31918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3600400" cy="38884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Сегодня Белгородская область – это динамичный регион с современной инфраструктурой, конкурентным производством, </a:t>
            </a:r>
            <a:r>
              <a:rPr lang="ru-RU" sz="2400" i="1" dirty="0">
                <a:solidFill>
                  <a:schemeClr val="tx2"/>
                </a:solidFill>
              </a:rPr>
              <a:t>инвестиционным климатом и высоким качеством жизни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F:\Тула\92948a02c8b541ebfbbb5c5fd45a2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5256934" cy="25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Тула\2 этап\воздушнык шар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176464" cy="27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Тула\2 этап\зорово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904" y="3223240"/>
            <a:ext cx="4032448" cy="268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05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5" y="2564904"/>
            <a:ext cx="6830145" cy="792088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spcAft>
                <a:spcPts val="300"/>
              </a:spcAft>
              <a:buNone/>
            </a:pPr>
            <a:r>
              <a:rPr lang="ru-RU" sz="4800" i="1" dirty="0">
                <a:solidFill>
                  <a:schemeClr val="tx2"/>
                </a:solidFill>
              </a:rPr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91680" y="1556792"/>
            <a:ext cx="6768752" cy="1008112"/>
          </a:xfrm>
        </p:spPr>
        <p:txBody>
          <a:bodyPr>
            <a:normAutofit/>
          </a:bodyPr>
          <a:lstStyle/>
          <a:p>
            <a:pPr marL="45720" indent="0">
              <a:lnSpc>
                <a:spcPct val="80000"/>
              </a:lnSpc>
              <a:buNone/>
            </a:pPr>
            <a:endParaRPr lang="ru-RU" sz="27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5157192"/>
            <a:ext cx="4017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Презентацию подготовил</a:t>
            </a:r>
          </a:p>
          <a:p>
            <a:r>
              <a:rPr lang="ru-RU" sz="2400" b="1" i="1" dirty="0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СМС </a:t>
            </a:r>
            <a:r>
              <a:rPr lang="ru-RU" sz="2400" b="1" i="1" dirty="0" err="1">
                <a:solidFill>
                  <a:schemeClr val="tx2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Белгородстата</a:t>
            </a:r>
            <a:endParaRPr lang="ru-RU" sz="2400" b="1" i="1" dirty="0">
              <a:solidFill>
                <a:schemeClr val="tx2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858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3358414"/>
            <a:ext cx="9252520" cy="6440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/>
              <a:t>Земля ратного подвига и славной трудовой доблести</a:t>
            </a:r>
          </a:p>
        </p:txBody>
      </p:sp>
      <p:pic>
        <p:nvPicPr>
          <p:cNvPr id="14341" name="Picture 5" descr="G:\Тула\2 этап\прохоровское пол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4022"/>
            <a:ext cx="7020272" cy="327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G:\Тула\2 этап\прохоровское поле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8" y="3885398"/>
            <a:ext cx="3771448" cy="282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Тула\2 этап\прохоровское поле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2684"/>
            <a:ext cx="4334685" cy="287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66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G:\Тула\2 этап\карта Б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5" y="692696"/>
            <a:ext cx="915065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9400" y="5517232"/>
            <a:ext cx="6156176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0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Территория чуть больше 27 тысяч </a:t>
            </a:r>
            <a:r>
              <a:rPr lang="ru-RU" sz="2000" b="1" i="1" dirty="0" err="1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кв.км</a:t>
            </a:r>
            <a:r>
              <a:rPr lang="ru-RU" sz="20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, и расположена на склонах </a:t>
            </a:r>
            <a:r>
              <a:rPr lang="ru-RU" sz="2000" b="1" i="1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средне-русской </a:t>
            </a:r>
            <a:r>
              <a:rPr lang="ru-RU" sz="2000" b="1" i="1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возвышенности </a:t>
            </a:r>
            <a:endParaRPr lang="ru-RU" sz="20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915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Тула\2 этап\засеч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07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6484" y="332656"/>
            <a:ext cx="5605450" cy="187220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2200" i="1" dirty="0"/>
              <a:t>Во время Великой Отечественной через область пролегла знаменитая Огненная дуга, где произошло крупнейшее в истории войн танковое сражение, а </a:t>
            </a:r>
            <a:r>
              <a:rPr lang="ru-RU" sz="2200" i="1" dirty="0" err="1"/>
              <a:t>Прохоровское</a:t>
            </a:r>
            <a:r>
              <a:rPr lang="ru-RU" sz="2200" i="1" dirty="0"/>
              <a:t> поле стало третьим, </a:t>
            </a:r>
            <a:r>
              <a:rPr lang="ru-RU" sz="2200" i="1" dirty="0" smtClean="0"/>
              <a:t>полем </a:t>
            </a:r>
            <a:r>
              <a:rPr lang="ru-RU" sz="2200" i="1" dirty="0"/>
              <a:t>Ратной </a:t>
            </a:r>
            <a:r>
              <a:rPr lang="ru-RU" sz="2200" i="1" dirty="0" smtClean="0"/>
              <a:t>славы</a:t>
            </a:r>
            <a:r>
              <a:rPr lang="en-US" sz="2200" i="1" dirty="0" smtClean="0"/>
              <a:t> </a:t>
            </a:r>
            <a:r>
              <a:rPr lang="ru-RU" sz="2200" i="1" dirty="0" smtClean="0"/>
              <a:t>России 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6923112" cy="244623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6146" name="Picture 2" descr="F:\Тула\2 этап\курская бит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84" y="2335446"/>
            <a:ext cx="5605451" cy="425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Тула\в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3" y="332656"/>
            <a:ext cx="3181350" cy="22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Тула\2 этап\вов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5" y="4733268"/>
            <a:ext cx="3181350" cy="185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Тула\2 этап\вов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1" y="2780928"/>
            <a:ext cx="3173002" cy="15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3442" y="527194"/>
            <a:ext cx="1600726" cy="160566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1800" i="1" dirty="0" smtClean="0"/>
              <a:t>диорама </a:t>
            </a:r>
            <a:r>
              <a:rPr lang="ru-RU" sz="1800" i="1" dirty="0"/>
              <a:t>"Курская дуга. Белгородское </a:t>
            </a:r>
            <a:r>
              <a:rPr lang="ru-RU" sz="1800" i="1" dirty="0" smtClean="0"/>
              <a:t>направление</a:t>
            </a:r>
            <a:r>
              <a:rPr lang="ru-RU" sz="1800" i="1" dirty="0"/>
              <a:t>"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246182" y="4797152"/>
            <a:ext cx="1847341" cy="1329011"/>
          </a:xfrm>
        </p:spPr>
        <p:txBody>
          <a:bodyPr>
            <a:noAutofit/>
          </a:bodyPr>
          <a:lstStyle/>
          <a:p>
            <a:pPr marL="0" indent="0" algn="ctr">
              <a:spcBef>
                <a:spcPct val="0"/>
              </a:spcBef>
              <a:buSzPct val="128000"/>
              <a:buNone/>
            </a:pPr>
            <a:r>
              <a:rPr lang="ru-RU" sz="16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Храм </a:t>
            </a:r>
            <a:r>
              <a:rPr lang="ru-RU" sz="1600" b="1" i="1" dirty="0" err="1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первоверховных</a:t>
            </a:r>
            <a:r>
              <a:rPr lang="ru-RU" sz="16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 апостолов Петра и Павла</a:t>
            </a:r>
          </a:p>
        </p:txBody>
      </p:sp>
      <p:pic>
        <p:nvPicPr>
          <p:cNvPr id="2051" name="Picture 3" descr="F:\Тула\2 этап\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65" y="80628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Тула\2 этап\прохоровское поле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9" y="4109622"/>
            <a:ext cx="4079141" cy="240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Тула\2 этап\диорама полотн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372721"/>
            <a:ext cx="3096344" cy="20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Тула\2 этап\звонница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4" y="522843"/>
            <a:ext cx="4325307" cy="288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Тула\2 этап\ГЛАВНАЯ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101" y="4588055"/>
            <a:ext cx="2852187" cy="218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2820" y="3406381"/>
            <a:ext cx="43506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16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музей </a:t>
            </a:r>
            <a:r>
              <a:rPr lang="ru-RU" sz="16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боевой Славы</a:t>
            </a:r>
          </a:p>
          <a:p>
            <a:pPr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16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"Третье </a:t>
            </a:r>
            <a:r>
              <a:rPr lang="ru-RU" sz="16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ратное поле России"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12649" y="188640"/>
            <a:ext cx="1600727" cy="194421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i="1" dirty="0" smtClean="0"/>
              <a:t/>
            </a:r>
            <a:br>
              <a:rPr lang="ru-RU" sz="1800" i="1" dirty="0" smtClean="0"/>
            </a:br>
            <a:endParaRPr lang="ru-RU" i="1" dirty="0"/>
          </a:p>
        </p:txBody>
      </p:sp>
      <p:sp>
        <p:nvSpPr>
          <p:cNvPr id="16" name="Прямоугольник 15"/>
          <p:cNvSpPr/>
          <p:nvPr/>
        </p:nvSpPr>
        <p:spPr>
          <a:xfrm flipH="1">
            <a:off x="345979" y="188640"/>
            <a:ext cx="3707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1600" b="1" i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Звонница на Прохоровском поле</a:t>
            </a:r>
            <a:endParaRPr lang="ru-RU" sz="1600" b="1" i="1" dirty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58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11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F:\Тула\2 этап\стойлнский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16632"/>
            <a:ext cx="7416825" cy="28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Тула\2 этап\0LWOOwGXV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2693324" cy="269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Тула\оэмк ста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61048"/>
            <a:ext cx="2056935" cy="29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3987056"/>
            <a:ext cx="36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Лебединский и Стойленский горно-обогатительные комбинаты – лидирующие предприятия России по объемам добычи, обогащению железной руды и производству высококачественного сырья для черной металлургии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96" y="2983181"/>
            <a:ext cx="885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Лебединский ГОК дважды занесен в Книгу рекордов Гиннеса, как предприятие, разрабатывающее уникальное по запасам месторождение железной руды и имеющее крупнейший в мире карьер по добыче негорючих полезных ископаемых.</a:t>
            </a:r>
          </a:p>
        </p:txBody>
      </p:sp>
    </p:spTree>
    <p:extLst>
      <p:ext uri="{BB962C8B-B14F-4D97-AF65-F5344CB8AC3E}">
        <p14:creationId xmlns:p14="http://schemas.microsoft.com/office/powerpoint/2010/main" val="1816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1825</TotalTime>
  <Words>542</Words>
  <Application>Microsoft Office PowerPoint</Application>
  <PresentationFormat>Экран (4:3)</PresentationFormat>
  <Paragraphs>91</Paragraphs>
  <Slides>32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Воздушный поток</vt:lpstr>
      <vt:lpstr>Презентация PowerPoint</vt:lpstr>
      <vt:lpstr>Презентация PowerPoint</vt:lpstr>
      <vt:lpstr>многополосные магистрали</vt:lpstr>
      <vt:lpstr>Земля ратного подвига и славной трудовой доблести</vt:lpstr>
      <vt:lpstr>Презентация PowerPoint</vt:lpstr>
      <vt:lpstr>Презентация PowerPoint</vt:lpstr>
      <vt:lpstr>Во время Великой Отечественной через область пролегла знаменитая Огненная дуга, где произошло крупнейшее в истории войн танковое сражение, а Прохоровское поле стало третьим, полем Ратной славы России </vt:lpstr>
      <vt:lpstr>диорама "Курская дуга. Белгородское направление"</vt:lpstr>
      <vt:lpstr>Презентация PowerPoint</vt:lpstr>
      <vt:lpstr>Презентация PowerPoint</vt:lpstr>
      <vt:lpstr>Валовый сбор  сельскохозяйственных культур в среднем за день  </vt:lpstr>
      <vt:lpstr>Презентация PowerPoint</vt:lpstr>
      <vt:lpstr>Производство сахара в среднем за  день  1,2 тыс. тонн </vt:lpstr>
      <vt:lpstr>Презентация PowerPoint</vt:lpstr>
      <vt:lpstr>Презентация PowerPoint</vt:lpstr>
      <vt:lpstr>Презентация PowerPoint</vt:lpstr>
      <vt:lpstr>Презентация PowerPoint</vt:lpstr>
      <vt:lpstr>В среднем за один день</vt:lpstr>
      <vt:lpstr>В среднем за один день построено 3,3  тыс. м2 общей площади жилых домов</vt:lpstr>
      <vt:lpstr>Презентация PowerPoint</vt:lpstr>
      <vt:lpstr> </vt:lpstr>
      <vt:lpstr>Презентация PowerPoint</vt:lpstr>
      <vt:lpstr>Капитан сборной России по волейболу Сергей Тетюхин</vt:lpstr>
      <vt:lpstr>двукратная олимпийская чемпионка Светлана Хоркина</vt:lpstr>
      <vt:lpstr>Презентация PowerPoint</vt:lpstr>
      <vt:lpstr>Презентация PowerPoint</vt:lpstr>
      <vt:lpstr>Лес на Ворскле</vt:lpstr>
      <vt:lpstr>Святотроицкий Холковский подземный монастырь</vt:lpstr>
      <vt:lpstr>Презентация PowerPoint</vt:lpstr>
      <vt:lpstr>Презентация PowerPoint</vt:lpstr>
      <vt:lpstr>Сегодня Белгородская область – это динамичный регион с современной инфраструктурой, конкурентным производством, инвестиционным климатом и высоким качеством жизни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Один день Белгородской области в зеркале статистики</dc:title>
  <dc:creator>lena</dc:creator>
  <cp:lastModifiedBy>P31_IvlevaES</cp:lastModifiedBy>
  <cp:revision>139</cp:revision>
  <dcterms:created xsi:type="dcterms:W3CDTF">2019-11-26T18:21:43Z</dcterms:created>
  <dcterms:modified xsi:type="dcterms:W3CDTF">2019-12-09T12:39:07Z</dcterms:modified>
</cp:coreProperties>
</file>